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70" r:id="rId12"/>
    <p:sldId id="269" r:id="rId13"/>
    <p:sldId id="290" r:id="rId14"/>
    <p:sldId id="271" r:id="rId15"/>
    <p:sldId id="284" r:id="rId16"/>
    <p:sldId id="272" r:id="rId17"/>
    <p:sldId id="273" r:id="rId18"/>
    <p:sldId id="274" r:id="rId19"/>
    <p:sldId id="289" r:id="rId20"/>
    <p:sldId id="275" r:id="rId21"/>
    <p:sldId id="286" r:id="rId22"/>
    <p:sldId id="287" r:id="rId23"/>
    <p:sldId id="276" r:id="rId24"/>
    <p:sldId id="277" r:id="rId25"/>
    <p:sldId id="288" r:id="rId26"/>
    <p:sldId id="279" r:id="rId27"/>
    <p:sldId id="280" r:id="rId28"/>
    <p:sldId id="285" r:id="rId29"/>
    <p:sldId id="281" r:id="rId30"/>
    <p:sldId id="282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87E05-A9E9-8849-B5B4-05A1C143B855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F7960-6E43-144D-9E7C-1354DAAE3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0B7E5-0B78-3B46-84DF-5170C6BFD216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61693-6028-1148-9521-EC49871AE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0F47D2-8F3E-784A-B23E-010E0458C43A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C0E96-8FD9-E248-957B-AF8BB436CD7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tally3rdgrade.com/landforms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jr.com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rainpop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jzF_y039sl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We Are in Place and Time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Allyson Eno</a:t>
            </a:r>
          </a:p>
          <a:p>
            <a:endParaRPr lang="en-US" dirty="0" smtClean="0"/>
          </a:p>
          <a:p>
            <a:r>
              <a:rPr lang="en-US" sz="1946" dirty="0" smtClean="0"/>
              <a:t>Unit designed using</a:t>
            </a:r>
          </a:p>
          <a:p>
            <a:r>
              <a:rPr lang="en-US" sz="1946" dirty="0" smtClean="0"/>
              <a:t>The Brain Based Teaching Model  (</a:t>
            </a:r>
            <a:r>
              <a:rPr lang="en-US" sz="1946" dirty="0" err="1" smtClean="0"/>
              <a:t>Hardiman</a:t>
            </a:r>
            <a:r>
              <a:rPr lang="en-US" sz="1946" dirty="0" smtClean="0"/>
              <a:t>, 2003)</a:t>
            </a:r>
            <a:endParaRPr lang="en-US" sz="194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Target 3- Designing the Learning Experience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05078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Key Points Utilized in This Unit: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The PYP uses a “Backward by Design” model for planning- or planning with the end in mind- what children will walk away with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Allow students to see the Big Picture- the main idea of the unit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IMG_33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4196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581400" cy="1162050"/>
          </a:xfrm>
        </p:spPr>
        <p:txBody>
          <a:bodyPr/>
          <a:lstStyle/>
          <a:p>
            <a:pPr algn="ctr"/>
            <a:r>
              <a:rPr lang="en-US" sz="3200" dirty="0" smtClean="0"/>
              <a:t>What’s the BIG idea?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51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Central Idea: </a:t>
            </a:r>
            <a:r>
              <a:rPr lang="en-US" sz="1800" b="1" dirty="0" smtClean="0"/>
              <a:t>The Earth is made up of landforms that have changed over time</a:t>
            </a:r>
          </a:p>
          <a:p>
            <a:endParaRPr lang="en-US" sz="1800" dirty="0" smtClean="0"/>
          </a:p>
          <a:p>
            <a:r>
              <a:rPr lang="en-US" sz="1800" dirty="0" smtClean="0"/>
              <a:t>As part of our Tuning In process we discuss the central idea, what we already know and “unpack” any words that might cause confusion. Without explicitly giving them information. </a:t>
            </a:r>
          </a:p>
          <a:p>
            <a:endParaRPr lang="en-US" sz="1800" dirty="0" smtClean="0"/>
          </a:p>
          <a:p>
            <a:r>
              <a:rPr lang="en-US" sz="1800" dirty="0" smtClean="0"/>
              <a:t>We discuss the key concepts- Change and Causation and review the skills we will be working on in this unit- Research skills.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Placeholder 4" descr="IMG_34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4537" r="-245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Big Picture Activity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Students wrote what they thought a landform was as a pre-assessment before we researched the answer together as a class. This gave me an idea of the students prior knowledge as we began the unit.</a:t>
            </a:r>
          </a:p>
          <a:p>
            <a:endParaRPr lang="en-US" dirty="0" smtClean="0"/>
          </a:p>
        </p:txBody>
      </p:sp>
      <p:pic>
        <p:nvPicPr>
          <p:cNvPr id="5" name="Content Placeholder 4" descr="IMG_34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627" b="-96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Mind Maps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At the start of the unit students began a mind map. As they researched landforms they added the information they had learned to mind maps.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 The mind maps were added to until the completion of the unit as a way to organize their new knowledge and thinking.</a:t>
            </a:r>
            <a:endParaRPr lang="en-US" sz="1800" dirty="0"/>
          </a:p>
        </p:txBody>
      </p:sp>
      <p:pic>
        <p:nvPicPr>
          <p:cNvPr id="5" name="Content Placeholder 4" descr="IMG_34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627" b="-9627"/>
          <a:stretch>
            <a:fillRect/>
          </a:stretch>
        </p:blipFill>
        <p:spPr>
          <a:xfrm>
            <a:off x="4288588" y="514352"/>
            <a:ext cx="4202523" cy="3758778"/>
          </a:xfrm>
        </p:spPr>
      </p:pic>
      <p:pic>
        <p:nvPicPr>
          <p:cNvPr id="6" name="Picture 5" descr="IMG_34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588" y="4036222"/>
            <a:ext cx="4202523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Brain Target 4- Teaching for Declarative and Procedural Knowledge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Key Points Utilized in This Unit: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Tapping into students emotions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Accessing prior knowledge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Repeated rehearsals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Using novel ways to present information</a:t>
            </a:r>
            <a:endParaRPr lang="en-US" sz="2000" dirty="0"/>
          </a:p>
        </p:txBody>
      </p:sp>
      <p:pic>
        <p:nvPicPr>
          <p:cNvPr id="4" name="Picture 3" descr="IMG_33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826000"/>
            <a:ext cx="32512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Lines of Inquiry (learning objectives)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During this unit students will inquire into:</a:t>
            </a:r>
          </a:p>
          <a:p>
            <a:endParaRPr lang="en-US" sz="1600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The evolution of planet Earth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Types of landforms and their location on Earth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Causes for change in landforms</a:t>
            </a:r>
          </a:p>
          <a:p>
            <a:pPr lvl="1">
              <a:buFont typeface="Arial"/>
              <a:buChar char="•"/>
            </a:pPr>
            <a:endParaRPr lang="en-US" sz="1600" dirty="0"/>
          </a:p>
        </p:txBody>
      </p:sp>
      <p:pic>
        <p:nvPicPr>
          <p:cNvPr id="7" name="Picture Placeholder 6" descr="What-Is-a-Landform-97814329325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006" b="-50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 and Emotion	</a:t>
            </a:r>
            <a:endParaRPr lang="en-US" dirty="0"/>
          </a:p>
        </p:txBody>
      </p:sp>
      <p:pic>
        <p:nvPicPr>
          <p:cNvPr id="5" name="Content Placeholder 4" descr="Screen shot 2012-04-01 at 2.53.15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82952" y="2997175"/>
            <a:ext cx="5661048" cy="2886024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>
              <a:buClr>
                <a:schemeClr val="accent4"/>
              </a:buClr>
              <a:buFont typeface="Arial"/>
              <a:buChar char="•"/>
            </a:pPr>
            <a:r>
              <a:rPr lang="en-US" sz="1600" dirty="0" smtClean="0"/>
              <a:t>In class students participated in a Think-Pair-Share to discuss landforms found in their home countries</a:t>
            </a:r>
          </a:p>
          <a:p>
            <a:endParaRPr lang="en-US" sz="1600" dirty="0" smtClean="0"/>
          </a:p>
          <a:p>
            <a:pPr>
              <a:buClr>
                <a:schemeClr val="accent4"/>
              </a:buClr>
              <a:buFont typeface="Arial"/>
              <a:buChar char="•"/>
            </a:pPr>
            <a:r>
              <a:rPr lang="en-US" sz="1600" dirty="0" smtClean="0"/>
              <a:t>Students were then asked to research a specific landform from their home country for homework. 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We then displayed the information in the classroom as well as created a Google map that we continued to add to as the unit progressed.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14350"/>
            <a:ext cx="2743200" cy="116205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Research Skills/Repeated Rehearsals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2743200" cy="4572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Research skills:</a:t>
            </a:r>
          </a:p>
          <a:p>
            <a:pPr lvl="1">
              <a:buFont typeface="Arial"/>
              <a:buChar char="•"/>
            </a:pPr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Gathering Information</a:t>
            </a:r>
          </a:p>
          <a:p>
            <a:pPr lvl="1">
              <a:buFont typeface="Arial"/>
              <a:buChar char="•"/>
            </a:pPr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Organizing Information</a:t>
            </a:r>
          </a:p>
          <a:p>
            <a:pPr lvl="1">
              <a:buFont typeface="Arial"/>
              <a:buChar char="•"/>
            </a:pPr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Presenting Information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Students participated in 2 guided inquiries to develop their researching skills and then an independent inquiry- taking these skills and applying them.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solidFill>
                  <a:srgbClr val="A08BD6"/>
                </a:solidFill>
              </a:rPr>
              <a:t>This allowed for repeated rehearsals throughout the course of the unit of inquiry</a:t>
            </a:r>
          </a:p>
        </p:txBody>
      </p:sp>
      <p:pic>
        <p:nvPicPr>
          <p:cNvPr id="5" name="Content Placeholder 4" descr="IMG_3408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9627" b="-9627"/>
          <a:stretch>
            <a:fillRect/>
          </a:stretch>
        </p:blipFill>
        <p:spPr>
          <a:xfrm>
            <a:off x="6070448" y="2556677"/>
            <a:ext cx="3073552" cy="2749015"/>
          </a:xfrm>
        </p:spPr>
      </p:pic>
      <p:pic>
        <p:nvPicPr>
          <p:cNvPr id="6" name="Picture 5" descr="IMG_34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46400" y="2711985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01 at 3.15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87" y="898622"/>
            <a:ext cx="4376762" cy="4901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Novelty: Landforms Set to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050" y="5800448"/>
            <a:ext cx="5111750" cy="447952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To listen to the song click here:</a:t>
            </a:r>
          </a:p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http://www.totally3rdgrade.com/landforms.html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Adding a bit of fun and flare to our research we found a song that we sang every day- the repeated usage allowed for students to have automatic recall about a variety of landforms- even those we didn’t research.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Novelty: Landform Videos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Students watched videos from brainpopjr.com as well as brainpop.com to inquire into: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types of landforms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Pangaea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changes in the Earth’s surface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Students also watched time lapse photography that allowed them to see changes in landforms over time. </a:t>
            </a:r>
            <a:endParaRPr lang="en-US" sz="1800" dirty="0"/>
          </a:p>
        </p:txBody>
      </p:sp>
      <p:pic>
        <p:nvPicPr>
          <p:cNvPr id="5" name="Content Placeholder 4" descr="brainpop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704" b="-9704"/>
          <a:stretch>
            <a:fillRect/>
          </a:stretch>
        </p:blipFill>
        <p:spPr>
          <a:xfrm>
            <a:off x="4288589" y="934416"/>
            <a:ext cx="3860025" cy="3452445"/>
          </a:xfrm>
        </p:spPr>
      </p:pic>
      <p:sp>
        <p:nvSpPr>
          <p:cNvPr id="6" name="TextBox 5"/>
          <p:cNvSpPr txBox="1"/>
          <p:nvPr/>
        </p:nvSpPr>
        <p:spPr>
          <a:xfrm>
            <a:off x="4288589" y="4751551"/>
            <a:ext cx="328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http://www.brainpopjr.com/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8589" y="5593417"/>
            <a:ext cx="314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http://www.brainpop.com/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295400"/>
            <a:ext cx="4953000" cy="495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n-US" sz="1800" dirty="0" smtClean="0"/>
              <a:t>First Grade Unit</a:t>
            </a:r>
          </a:p>
          <a:p>
            <a:pPr algn="ctr"/>
            <a:r>
              <a:rPr lang="en-US" sz="1800" dirty="0" smtClean="0"/>
              <a:t>Duration: 5 weeks</a:t>
            </a:r>
          </a:p>
          <a:p>
            <a:endParaRPr lang="en-US" sz="1800" dirty="0" smtClean="0"/>
          </a:p>
          <a:p>
            <a:pPr algn="ctr"/>
            <a:r>
              <a:rPr lang="en-US" sz="1800" dirty="0" smtClean="0"/>
              <a:t>Primary Years Programme Curriculum</a:t>
            </a:r>
          </a:p>
          <a:p>
            <a:pPr algn="ctr"/>
            <a:r>
              <a:rPr lang="en-US" sz="1800" dirty="0" smtClean="0"/>
              <a:t>(PYP)</a:t>
            </a:r>
          </a:p>
          <a:p>
            <a:pPr algn="ctr"/>
            <a:r>
              <a:rPr lang="en-US" sz="1800" dirty="0" smtClean="0"/>
              <a:t>Unit under the Transdiciplinary Theme: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Where We Are in Place and Time</a:t>
            </a:r>
          </a:p>
          <a:p>
            <a:pPr algn="ctr"/>
            <a:r>
              <a:rPr lang="en-US" sz="1800" dirty="0" smtClean="0"/>
              <a:t>Central Idea:</a:t>
            </a:r>
          </a:p>
          <a:p>
            <a:pPr algn="ctr"/>
            <a:r>
              <a:rPr lang="en-US" sz="1800" b="1" dirty="0" smtClean="0"/>
              <a:t>The Earth is made up of landforms that change over time</a:t>
            </a:r>
          </a:p>
          <a:p>
            <a:pPr algn="ctr"/>
            <a:r>
              <a:rPr lang="en-US" sz="1800" dirty="0" smtClean="0"/>
              <a:t>Note: The PYP is a concept and skills based curriculum. The idea being that by teaching students skills and concepts that they can apply these to other areas of their life- throughout their lives, creating life long learners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Brain Target 5- Teaching for Extension and Application of Knowledge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Key Points Utilized in This Unit: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Creative thinking through visual media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Conducting Experiments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IMG_3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4419600"/>
            <a:ext cx="3251200" cy="2438400"/>
          </a:xfrm>
          <a:prstGeom prst="rect">
            <a:avLst/>
          </a:prstGeom>
        </p:spPr>
      </p:pic>
      <p:pic>
        <p:nvPicPr>
          <p:cNvPr id="5" name="Picture 4" descr="IMG_34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552" y="44196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Animations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Students used Animation-</a:t>
            </a:r>
            <a:r>
              <a:rPr lang="en-US" dirty="0" err="1" smtClean="0"/>
              <a:t>ish</a:t>
            </a:r>
            <a:r>
              <a:rPr lang="en-US" dirty="0" smtClean="0"/>
              <a:t> to create animations of the landforms they researched independently. Students used their knowledge of the concept of change to create animations that illustrate how their landform changes over time.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Volcano Animation: below are screen shots of an animation created to illustrate a volcanic eruption. </a:t>
            </a:r>
            <a:endParaRPr lang="en-US" sz="1800" dirty="0"/>
          </a:p>
        </p:txBody>
      </p:sp>
      <p:pic>
        <p:nvPicPr>
          <p:cNvPr id="5" name="Picture 4" descr="Screen shot 2012-04-01 at 9.02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651" y="2537316"/>
            <a:ext cx="2459251" cy="1353580"/>
          </a:xfrm>
          <a:prstGeom prst="rect">
            <a:avLst/>
          </a:prstGeom>
        </p:spPr>
      </p:pic>
      <p:pic>
        <p:nvPicPr>
          <p:cNvPr id="6" name="Picture 5" descr="Screen shot 2012-04-01 at 9.02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02" y="2537316"/>
            <a:ext cx="2395751" cy="1390127"/>
          </a:xfrm>
          <a:prstGeom prst="rect">
            <a:avLst/>
          </a:prstGeom>
        </p:spPr>
      </p:pic>
      <p:pic>
        <p:nvPicPr>
          <p:cNvPr id="7" name="Picture 6" descr="Screen shot 2012-04-01 at 9.03.0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1" y="3882934"/>
            <a:ext cx="2459251" cy="1393396"/>
          </a:xfrm>
          <a:prstGeom prst="rect">
            <a:avLst/>
          </a:prstGeom>
        </p:spPr>
      </p:pic>
      <p:pic>
        <p:nvPicPr>
          <p:cNvPr id="8" name="Picture 7" descr="Screen shot 2012-04-01 at 9.03.2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902" y="3890896"/>
            <a:ext cx="2395751" cy="1385434"/>
          </a:xfrm>
          <a:prstGeom prst="rect">
            <a:avLst/>
          </a:prstGeom>
        </p:spPr>
      </p:pic>
      <p:pic>
        <p:nvPicPr>
          <p:cNvPr id="9" name="Picture 8" descr="Screen shot 2012-04-01 at 9.03.32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001" y="5276330"/>
            <a:ext cx="2459251" cy="1400707"/>
          </a:xfrm>
          <a:prstGeom prst="rect">
            <a:avLst/>
          </a:prstGeom>
        </p:spPr>
      </p:pic>
      <p:pic>
        <p:nvPicPr>
          <p:cNvPr id="10" name="Picture 9" descr="Screen shot 2012-04-01 at 9.03.53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252" y="5276330"/>
            <a:ext cx="2389401" cy="1433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Animations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Students used Animation-</a:t>
            </a:r>
            <a:r>
              <a:rPr lang="en-US" dirty="0" err="1" smtClean="0"/>
              <a:t>ish</a:t>
            </a:r>
            <a:r>
              <a:rPr lang="en-US" dirty="0" smtClean="0"/>
              <a:t> to create animations of the landforms they researched independently. Students used their knowledge of the concept of change to create animations that illustrate how their landform changes over time.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Canyon Animation: below are screen shots of an animation created to illustrate how the Colorado River helped to create the Grand Canyon over time. </a:t>
            </a:r>
            <a:endParaRPr lang="en-US" sz="1800" dirty="0"/>
          </a:p>
        </p:txBody>
      </p:sp>
      <p:pic>
        <p:nvPicPr>
          <p:cNvPr id="5" name="Picture 4" descr="Screen shot 2012-04-01 at 4.42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574" y="2956500"/>
            <a:ext cx="2257756" cy="1349950"/>
          </a:xfrm>
          <a:prstGeom prst="rect">
            <a:avLst/>
          </a:prstGeom>
        </p:spPr>
      </p:pic>
      <p:pic>
        <p:nvPicPr>
          <p:cNvPr id="6" name="Picture 5" descr="Screen shot 2012-04-01 at 4.42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966" y="2956500"/>
            <a:ext cx="2215423" cy="1349950"/>
          </a:xfrm>
          <a:prstGeom prst="rect">
            <a:avLst/>
          </a:prstGeom>
        </p:spPr>
      </p:pic>
      <p:pic>
        <p:nvPicPr>
          <p:cNvPr id="7" name="Picture 6" descr="Screen shot 2012-04-01 at 4.42.5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271" y="5060717"/>
            <a:ext cx="2257756" cy="1187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Animations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Students used Animation-</a:t>
            </a:r>
            <a:r>
              <a:rPr lang="en-US" dirty="0" err="1" smtClean="0"/>
              <a:t>ish</a:t>
            </a:r>
            <a:r>
              <a:rPr lang="en-US" dirty="0" smtClean="0"/>
              <a:t> to create animations of the landforms they researched independently. Students used their knowledge of the concept of change to create animations that illustrate how their landform changes over time.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Coast Animation- below are screen shots of an animation created to illustrate the erosion of a headland.</a:t>
            </a:r>
          </a:p>
          <a:p>
            <a:endParaRPr lang="en-US" sz="1800" dirty="0"/>
          </a:p>
        </p:txBody>
      </p:sp>
      <p:pic>
        <p:nvPicPr>
          <p:cNvPr id="6" name="Picture 5" descr="Screen shot 2012-04-01 at 4.43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86" y="2629362"/>
            <a:ext cx="2028795" cy="1083135"/>
          </a:xfrm>
          <a:prstGeom prst="rect">
            <a:avLst/>
          </a:prstGeom>
        </p:spPr>
      </p:pic>
      <p:pic>
        <p:nvPicPr>
          <p:cNvPr id="7" name="Picture 6" descr="Screen shot 2012-04-01 at 4.44.0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881" y="2629362"/>
            <a:ext cx="2207476" cy="1083135"/>
          </a:xfrm>
          <a:prstGeom prst="rect">
            <a:avLst/>
          </a:prstGeom>
        </p:spPr>
      </p:pic>
      <p:pic>
        <p:nvPicPr>
          <p:cNvPr id="8" name="Picture 7" descr="Screen shot 2012-04-01 at 4.44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085" y="3712497"/>
            <a:ext cx="2028795" cy="1059509"/>
          </a:xfrm>
          <a:prstGeom prst="rect">
            <a:avLst/>
          </a:prstGeom>
        </p:spPr>
      </p:pic>
      <p:pic>
        <p:nvPicPr>
          <p:cNvPr id="12" name="Picture 11" descr="Screen shot 2012-04-01 at 4.44.2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881" y="3712497"/>
            <a:ext cx="2207476" cy="1059510"/>
          </a:xfrm>
          <a:prstGeom prst="rect">
            <a:avLst/>
          </a:prstGeom>
        </p:spPr>
      </p:pic>
      <p:pic>
        <p:nvPicPr>
          <p:cNvPr id="13" name="Picture 12" descr="Screen shot 2012-04-01 at 4.44.4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085" y="4772007"/>
            <a:ext cx="2028795" cy="1034004"/>
          </a:xfrm>
          <a:prstGeom prst="rect">
            <a:avLst/>
          </a:prstGeom>
        </p:spPr>
      </p:pic>
      <p:pic>
        <p:nvPicPr>
          <p:cNvPr id="14" name="Picture 13" descr="Screen shot 2012-04-01 at 4.45.17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1880" y="4772006"/>
            <a:ext cx="2207477" cy="103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Models and Dioramas</a:t>
            </a:r>
            <a:endParaRPr lang="en-US" dirty="0"/>
          </a:p>
        </p:txBody>
      </p:sp>
      <p:pic>
        <p:nvPicPr>
          <p:cNvPr id="5" name="Content Placeholder 4" descr="IMG_34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4537" r="-24537"/>
          <a:stretch>
            <a:fillRect/>
          </a:stretch>
        </p:blipFill>
        <p:spPr>
          <a:xfrm>
            <a:off x="3575049" y="1676400"/>
            <a:ext cx="4163483" cy="2421467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Students could also choose to create a model of their landform to display their understandings. </a:t>
            </a:r>
          </a:p>
          <a:p>
            <a:endParaRPr lang="en-US" dirty="0" smtClean="0"/>
          </a:p>
          <a:p>
            <a:r>
              <a:rPr lang="en-US" dirty="0" smtClean="0"/>
              <a:t>One of the Italian students made a model of Mt. Vesuvius complete with a Pompeii house! </a:t>
            </a:r>
          </a:p>
          <a:p>
            <a:endParaRPr lang="en-US" dirty="0" smtClean="0"/>
          </a:p>
          <a:p>
            <a:r>
              <a:rPr lang="en-US" dirty="0" smtClean="0"/>
              <a:t>Some students chose to make a diorama, similar to the one shown here. Note: This isn’t an example from my class- mine had been taken home before I could snap a picture!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Content Placeholder 4" descr="desert diorama.jpg"/>
          <p:cNvPicPr>
            <a:picLocks noChangeAspect="1"/>
          </p:cNvPicPr>
          <p:nvPr/>
        </p:nvPicPr>
        <p:blipFill>
          <a:blip r:embed="rId3"/>
          <a:srcRect t="-9627" b="-9627"/>
          <a:stretch>
            <a:fillRect/>
          </a:stretch>
        </p:blipFill>
        <p:spPr>
          <a:xfrm>
            <a:off x="4184651" y="4114800"/>
            <a:ext cx="287655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Students participated in a variety of erosion experiments to illustrate the effects of wind and water on landforms over time.</a:t>
            </a:r>
          </a:p>
          <a:p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b="1" dirty="0" smtClean="0"/>
              <a:t>Creating Sand Dunes</a:t>
            </a:r>
            <a:r>
              <a:rPr lang="en-US" sz="1600" dirty="0" smtClean="0"/>
              <a:t>- using a straw and a hair dryer to blow sand to form dunes. </a:t>
            </a:r>
          </a:p>
          <a:p>
            <a:pPr>
              <a:buFont typeface="Arial"/>
              <a:buChar char="•"/>
            </a:pPr>
            <a:r>
              <a:rPr lang="en-US" sz="1600" b="1" dirty="0" smtClean="0"/>
              <a:t>Costal Erosion- </a:t>
            </a:r>
            <a:r>
              <a:rPr lang="en-US" sz="1600" dirty="0" smtClean="0"/>
              <a:t>creating waves to wash sand away from cliffs and beaches</a:t>
            </a:r>
          </a:p>
          <a:p>
            <a:pPr>
              <a:buFont typeface="Arial"/>
              <a:buChar char="•"/>
            </a:pPr>
            <a:r>
              <a:rPr lang="en-US" sz="1600" b="1" dirty="0" smtClean="0"/>
              <a:t>Canyon Erosion- </a:t>
            </a:r>
            <a:r>
              <a:rPr lang="en-US" sz="1600" dirty="0" smtClean="0"/>
              <a:t>using slow and fast running water to create a canyon through sand </a:t>
            </a:r>
            <a:endParaRPr lang="en-US" sz="1600" dirty="0"/>
          </a:p>
        </p:txBody>
      </p:sp>
      <p:pic>
        <p:nvPicPr>
          <p:cNvPr id="5" name="Content Placeholder 4" descr="winderosi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627" b="-9627"/>
          <a:stretch>
            <a:fillRect/>
          </a:stretch>
        </p:blipFill>
        <p:spPr>
          <a:xfrm>
            <a:off x="5333395" y="912930"/>
            <a:ext cx="2746904" cy="2456858"/>
          </a:xfrm>
        </p:spPr>
      </p:pic>
      <p:pic>
        <p:nvPicPr>
          <p:cNvPr id="6" name="Picture 5" descr="costal ero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395" y="3369788"/>
            <a:ext cx="2746904" cy="296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Target 6- Evaluating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Key Points Utilized in This Unit: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Prompt feedback throughout the learning engagements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Performance Based Assessment</a:t>
            </a:r>
            <a:endParaRPr lang="en-US" sz="2400" dirty="0"/>
          </a:p>
        </p:txBody>
      </p:sp>
      <p:pic>
        <p:nvPicPr>
          <p:cNvPr id="4" name="Picture 3" descr="IMG_34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4196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Ongoing and frequent feedback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guided inquiries students participated in allow immediate feedback regarding gathering, organizing and recording data (research skills)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Throughout the unit, students analyzed their own work as well as peer reviewed their friends to give feedback after each draft.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Our Own Non-Fiction Texts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700" b="1" u="sng" dirty="0" smtClean="0"/>
              <a:t>Showing What We Know</a:t>
            </a:r>
          </a:p>
          <a:p>
            <a:endParaRPr lang="en-US" sz="1700" dirty="0" smtClean="0"/>
          </a:p>
          <a:p>
            <a:r>
              <a:rPr lang="en-US" sz="1700" dirty="0" smtClean="0"/>
              <a:t>Students created a non-fiction book to demonstrate their ability to use the newly acquired research skills independently as well as their understanding of the lines of inquiry.</a:t>
            </a:r>
          </a:p>
          <a:p>
            <a:endParaRPr lang="en-US" sz="1700" dirty="0" smtClean="0"/>
          </a:p>
          <a:p>
            <a:r>
              <a:rPr lang="en-US" sz="1700" dirty="0" smtClean="0"/>
              <a:t>Note: The structure was established for them (as this was our first go at a non-fiction book) but the content and aesthetic was up to them! </a:t>
            </a:r>
            <a:endParaRPr lang="en-US" sz="1700" dirty="0"/>
          </a:p>
        </p:txBody>
      </p:sp>
      <p:pic>
        <p:nvPicPr>
          <p:cNvPr id="5" name="Content Placeholder 4" descr="IMG_34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627" b="-96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landform non-fiction book</a:t>
            </a:r>
            <a:endParaRPr lang="en-US" dirty="0"/>
          </a:p>
        </p:txBody>
      </p:sp>
      <p:pic>
        <p:nvPicPr>
          <p:cNvPr id="5" name="Content Placeholder 4" descr="IMG_34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3192" b="-23192"/>
          <a:stretch>
            <a:fillRect/>
          </a:stretch>
        </p:blipFill>
        <p:spPr/>
      </p:pic>
      <p:pic>
        <p:nvPicPr>
          <p:cNvPr id="6" name="Content Placeholder 5" descr="IMG_34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192" b="-231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Target 1- setting the emotional climate for learning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62100"/>
          </a:xfrm>
        </p:spPr>
        <p:txBody>
          <a:bodyPr/>
          <a:lstStyle/>
          <a:p>
            <a:pPr lvl="1"/>
            <a:r>
              <a:rPr lang="en-US" sz="2400" b="1" dirty="0" smtClean="0"/>
              <a:t>Key Points Utilized in This Unit: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Have set routines and procedures in place- take away uncertainty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Give students choices in their learning- what they want to study and how they want to present their new skills and knowledge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Celebrate successes and reward risk-taking</a:t>
            </a:r>
          </a:p>
          <a:p>
            <a:pPr lvl="1"/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landform non-fiction book</a:t>
            </a:r>
            <a:endParaRPr lang="en-US" dirty="0"/>
          </a:p>
        </p:txBody>
      </p:sp>
      <p:pic>
        <p:nvPicPr>
          <p:cNvPr id="5" name="Content Placeholder 4" descr="IMG_34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3192" b="-23192"/>
          <a:stretch>
            <a:fillRect/>
          </a:stretch>
        </p:blipFill>
        <p:spPr/>
      </p:pic>
      <p:pic>
        <p:nvPicPr>
          <p:cNvPr id="6" name="Content Placeholder 5" descr="IMG_34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192" b="-231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landform non-fiction book</a:t>
            </a:r>
            <a:endParaRPr lang="en-US" dirty="0"/>
          </a:p>
        </p:txBody>
      </p:sp>
      <p:pic>
        <p:nvPicPr>
          <p:cNvPr id="8" name="Content Placeholder 7" descr="IMG_34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3192" b="-23192"/>
          <a:stretch>
            <a:fillRect/>
          </a:stretch>
        </p:blipFill>
        <p:spPr/>
      </p:pic>
      <p:pic>
        <p:nvPicPr>
          <p:cNvPr id="9" name="Content Placeholder 8" descr="IMG_34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192" b="-231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Hardiman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Mariale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M.  (2003).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Connecting brain research with effective teaching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Lanham, Maryland: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Rowman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&amp; Littlefield Publishers.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Murdoch, Kath. (1999).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Classroom connections: Strategies for integrated learning.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Pennsylvania State University: Eleanor Curtain Publishing.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6385674" cy="11620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Maintaining established routines- for consistency and predictability 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b="1" dirty="0" smtClean="0">
                <a:solidFill>
                  <a:schemeClr val="accent4"/>
                </a:solidFill>
                <a:ea typeface="+mj-ea"/>
                <a:cs typeface="+mj-cs"/>
              </a:rPr>
              <a:t>Each unit we use Kath Murdoch’s inquiry cycle- this established routine allows for continuity and structure as we conduct our inquiries.</a:t>
            </a:r>
          </a:p>
          <a:p>
            <a:pPr>
              <a:buFont typeface="Arial"/>
              <a:buChar char="•"/>
            </a:pPr>
            <a:r>
              <a:rPr lang="en-US" sz="1800" b="1" dirty="0" smtClean="0">
                <a:solidFill>
                  <a:schemeClr val="accent4"/>
                </a:solidFill>
                <a:ea typeface="+mj-ea"/>
                <a:cs typeface="+mj-cs"/>
              </a:rPr>
              <a:t> At the beginning of the unit </a:t>
            </a:r>
            <a:r>
              <a:rPr lang="en-US" sz="1800" b="1" dirty="0" smtClean="0">
                <a:solidFill>
                  <a:schemeClr val="accent4"/>
                </a:solidFill>
                <a:latin typeface="+mj-lt"/>
              </a:rPr>
              <a:t>Students generate questions to put on our Unit of Inquiry board.</a:t>
            </a:r>
          </a:p>
          <a:p>
            <a:pPr>
              <a:buFont typeface="Arial"/>
              <a:buChar char="•"/>
            </a:pPr>
            <a:r>
              <a:rPr lang="en-US" sz="1800" b="1" dirty="0" smtClean="0">
                <a:solidFill>
                  <a:schemeClr val="accent4"/>
                </a:solidFill>
                <a:latin typeface="+mj-lt"/>
              </a:rPr>
              <a:t> Any questions that they have as the unit continues- they post these questions on our I Wonder Spot…. </a:t>
            </a:r>
            <a:endParaRPr lang="en-US" sz="18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8" name="Content Placeholder 7" descr="IMG_339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627" b="-9627"/>
          <a:stretch>
            <a:fillRect/>
          </a:stretch>
        </p:blipFill>
        <p:spPr>
          <a:xfrm>
            <a:off x="4064060" y="1676402"/>
            <a:ext cx="4706628" cy="3050479"/>
          </a:xfrm>
        </p:spPr>
      </p:pic>
      <p:pic>
        <p:nvPicPr>
          <p:cNvPr id="7" name="Picture 6" descr="IMG_34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496204"/>
            <a:ext cx="3196216" cy="2156417"/>
          </a:xfrm>
          <a:prstGeom prst="rect">
            <a:avLst/>
          </a:prstGeom>
        </p:spPr>
      </p:pic>
      <p:pic>
        <p:nvPicPr>
          <p:cNvPr id="9" name="Picture 8" descr="IMG_34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407" y="4496204"/>
            <a:ext cx="2446593" cy="2156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Choice</a:t>
            </a:r>
            <a:endParaRPr lang="en-US" dirty="0"/>
          </a:p>
        </p:txBody>
      </p:sp>
      <p:pic>
        <p:nvPicPr>
          <p:cNvPr id="5" name="Content Placeholder 4" descr="IMG_34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627" b="-9627"/>
          <a:stretch>
            <a:fillRect/>
          </a:stretch>
        </p:blipFill>
        <p:spPr>
          <a:xfrm>
            <a:off x="4124291" y="-257897"/>
            <a:ext cx="4011338" cy="3587781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This unit is filled with choice- choice on what landforms to study, choice on how to present information and what facts to present.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This empowers students and gives them ownership over their learning.</a:t>
            </a:r>
            <a:endParaRPr lang="en-US" sz="1600" dirty="0"/>
          </a:p>
        </p:txBody>
      </p:sp>
      <p:pic>
        <p:nvPicPr>
          <p:cNvPr id="6" name="Picture 5" descr="IMG_3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57642" y="3080012"/>
            <a:ext cx="3512394" cy="4043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Celebrating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Students move their image when they have demonstrated the Learner Profile or Attribute that we are focusing on during the current unit.</a:t>
            </a:r>
          </a:p>
          <a:p>
            <a:r>
              <a:rPr lang="en-US" sz="2000" b="1" dirty="0" smtClean="0"/>
              <a:t>In this unit we are focusing on becoming more </a:t>
            </a:r>
            <a:r>
              <a:rPr lang="en-US" sz="2000" b="1" u="sng" dirty="0" smtClean="0">
                <a:solidFill>
                  <a:schemeClr val="accent3">
                    <a:lumMod val="50000"/>
                  </a:schemeClr>
                </a:solidFill>
              </a:rPr>
              <a:t>knowledgeable</a:t>
            </a:r>
            <a:r>
              <a:rPr lang="en-US" sz="2000" b="1" u="sng" dirty="0" smtClean="0">
                <a:solidFill>
                  <a:srgbClr val="60299E"/>
                </a:solidFill>
              </a:rPr>
              <a:t> </a:t>
            </a:r>
            <a:r>
              <a:rPr lang="en-US" sz="2000" b="1" dirty="0" smtClean="0"/>
              <a:t>through research skills as well as being </a:t>
            </a:r>
            <a:r>
              <a:rPr lang="en-US" sz="2000" b="1" u="sng" dirty="0" smtClean="0">
                <a:solidFill>
                  <a:srgbClr val="60299E"/>
                </a:solidFill>
              </a:rPr>
              <a:t>independent.</a:t>
            </a:r>
            <a:endParaRPr lang="en-US" sz="2000" b="1" u="sng" dirty="0">
              <a:solidFill>
                <a:srgbClr val="60299E"/>
              </a:solidFill>
            </a:endParaRPr>
          </a:p>
        </p:txBody>
      </p:sp>
      <p:pic>
        <p:nvPicPr>
          <p:cNvPr id="5" name="Content Placeholder 4" descr="IMG_34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0723" r="-107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Target 2- creating the physical learning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3"/>
            <a:ext cx="7772400" cy="2443663"/>
          </a:xfrm>
        </p:spPr>
        <p:txBody>
          <a:bodyPr/>
          <a:lstStyle/>
          <a:p>
            <a:r>
              <a:rPr lang="en-US" sz="2400" dirty="0" smtClean="0"/>
              <a:t>Key Points Utilized in This Unit 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Keep novelty and interest with classroom displays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Use music to calm and relax while working and during transition times</a:t>
            </a:r>
          </a:p>
          <a:p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see, I think, I wonder Visible Thinking routine-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This Visible Thinking routine display is changed on a weekly basis. This allows for novelty while inquiring into landforms. We used this routine at the start of every week to explore Deserts, Coasts, Volcanoes and Canyons. </a:t>
            </a:r>
            <a:endParaRPr lang="en-US" sz="1400" b="1" dirty="0"/>
          </a:p>
        </p:txBody>
      </p:sp>
      <p:pic>
        <p:nvPicPr>
          <p:cNvPr id="9" name="Picture 8" descr="Cany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52" y="3287358"/>
            <a:ext cx="3607948" cy="2705961"/>
          </a:xfrm>
          <a:prstGeom prst="rect">
            <a:avLst/>
          </a:prstGeom>
        </p:spPr>
      </p:pic>
      <p:pic>
        <p:nvPicPr>
          <p:cNvPr id="8" name="Content Placeholder 7" descr="desert-hot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3547" b="-33547"/>
          <a:stretch>
            <a:fillRect/>
          </a:stretch>
        </p:blipFill>
        <p:spPr>
          <a:xfrm>
            <a:off x="4648200" y="2198406"/>
            <a:ext cx="4038600" cy="4937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Meditations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To ready ourselves for learning students participate in meditation and relaxation routines that correspond with our landforms unit. </a:t>
            </a:r>
          </a:p>
          <a:p>
            <a:r>
              <a:rPr lang="en-US" sz="1800" dirty="0" smtClean="0"/>
              <a:t>Students watched a variety of time-lapse photography landform videos as well as The Piano Guys YouTube videos- that include a variety or landforms for their backdrops. </a:t>
            </a:r>
          </a:p>
          <a:p>
            <a:r>
              <a:rPr lang="en-US" sz="1800" dirty="0" smtClean="0"/>
              <a:t>These meditations then led to a variety of discussions based on what they observed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Piano Guys:</a:t>
            </a:r>
          </a:p>
          <a:p>
            <a:endParaRPr lang="en-US" sz="2000" dirty="0" smtClean="0"/>
          </a:p>
          <a:p>
            <a:r>
              <a:rPr lang="en-US" sz="2000" dirty="0" smtClean="0">
                <a:hlinkClick r:id="rId2"/>
              </a:rPr>
              <a:t>http://www.youtube.com/watch?v=jzF_y039slk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5" descr="piano gu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20893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864</TotalTime>
  <Words>1467</Words>
  <Application>Microsoft Office PowerPoint</Application>
  <PresentationFormat>On-screen Show (4:3)</PresentationFormat>
  <Paragraphs>144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Where We Are in Place and Time</vt:lpstr>
      <vt:lpstr>Background Information</vt:lpstr>
      <vt:lpstr>Brain Target 1- setting the emotional climate for learning</vt:lpstr>
      <vt:lpstr>Maintaining established routines- for consistency and predictability </vt:lpstr>
      <vt:lpstr>Choice</vt:lpstr>
      <vt:lpstr>Celebrating Success</vt:lpstr>
      <vt:lpstr>Brain Target 2- creating the physical learning environment</vt:lpstr>
      <vt:lpstr>I see, I think, I wonder Visible Thinking routine-</vt:lpstr>
      <vt:lpstr>Transition Meditations</vt:lpstr>
      <vt:lpstr>Brain Target 3- Designing the Learning Experience</vt:lpstr>
      <vt:lpstr>What’s the BIG idea?</vt:lpstr>
      <vt:lpstr>Big Picture Activity</vt:lpstr>
      <vt:lpstr>Mind Maps</vt:lpstr>
      <vt:lpstr>Brain Target 4- Teaching for Declarative and Procedural Knowledge</vt:lpstr>
      <vt:lpstr>Lines of Inquiry (learning objectives)</vt:lpstr>
      <vt:lpstr>Prior Knowledge and Emotion </vt:lpstr>
      <vt:lpstr>Research Skills/Repeated Rehearsals</vt:lpstr>
      <vt:lpstr>Novelty: Landforms Set to Music</vt:lpstr>
      <vt:lpstr>Novelty: Landform Videos</vt:lpstr>
      <vt:lpstr>Brain Target 5- Teaching for Extension and Application of Knowledge</vt:lpstr>
      <vt:lpstr>Creating Animations</vt:lpstr>
      <vt:lpstr>Creating Animations</vt:lpstr>
      <vt:lpstr>Creating Animations</vt:lpstr>
      <vt:lpstr>Models and Dioramas</vt:lpstr>
      <vt:lpstr>Experiments</vt:lpstr>
      <vt:lpstr>Brain Target 6- Evaluating Learning</vt:lpstr>
      <vt:lpstr>Ongoing and frequent feedback</vt:lpstr>
      <vt:lpstr>Writing Our Own Non-Fiction Texts</vt:lpstr>
      <vt:lpstr>landform non-fiction book</vt:lpstr>
      <vt:lpstr>landform non-fiction book</vt:lpstr>
      <vt:lpstr>landform non-fiction book</vt:lpstr>
      <vt:lpstr>References</vt:lpstr>
    </vt:vector>
  </TitlesOfParts>
  <Company>Southbank Int'l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Integration Unit- BTT Model</dc:title>
  <dc:creator>Allyson Eno</dc:creator>
  <cp:lastModifiedBy>mhardim1</cp:lastModifiedBy>
  <cp:revision>50</cp:revision>
  <dcterms:created xsi:type="dcterms:W3CDTF">2012-04-02T16:42:33Z</dcterms:created>
  <dcterms:modified xsi:type="dcterms:W3CDTF">2012-04-06T15:23:14Z</dcterms:modified>
</cp:coreProperties>
</file>